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57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6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FB3F-1CC0-488D-80F5-19E38A7F6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E58C1-3833-4C41-9E9F-F3ABCB5B5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955F4-760A-45E7-9681-95C037F6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A5987-F2BA-4ECF-BC96-4E03F1AE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8DDEE-C86B-4A9D-8161-CED903FE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FAA3-4268-4CE6-A616-84E99616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BBF9B-6708-4E83-A2EE-6A1E76B2C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749C9-D8A6-453B-988C-4E713029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F1341-24E0-4C15-A121-E7794C7E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18B38-4E04-4469-B90B-7CBF0D70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7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E1E1B-0CEA-44C8-8F68-8321C71B3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6836E-ED59-4147-A191-3C5E1AA96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30AE7-B677-4C4A-9180-1BAD72C2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9128F-F055-40B5-BB5A-062F68E2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E1983-A5C9-48D3-807F-79566DDC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6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ED47-C571-46F1-9F38-39ABBA9D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AF22A-9207-490B-9B02-4BF98DBF5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8C47-3A18-4530-B862-B1DFFB7D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0387F-5337-4A65-AD73-C387BFB1D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353A0-9213-4E3C-B387-A7415C29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25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0554-8F98-432F-8797-B7BF4C4E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E664D-0CD3-4F79-A293-44C967A15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92A28-A5B0-446A-9A58-8AE9F181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7C702-A7E5-4C18-8FB7-A104D90E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22A7-2352-4494-B834-6B9E2D49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73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A659-2E29-42F8-937A-8B666DA7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428A1-6AAD-4F0B-A30D-8B0FA6DB3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6B6EA-6551-4D38-B66E-55D81FA44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61F53-34AE-48C4-83A9-678F7490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3357F-066B-4B13-8C7C-F738283E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E378-4F3C-4549-BAB5-8CD07D10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51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5DB84-3C68-4ABB-8222-DB717859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7AFFA-DC74-4200-B3C5-5DEC14787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833C8-A289-4A1C-97E6-639D290A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A422B-74A3-49BE-81AD-15E8CDC37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6E3C9-B7B1-42BE-AF37-156AD1D26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9C7B5-F527-4538-A4F5-6BAF8D9B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11390-764D-4F1C-9E3A-01EBC325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7BDD7-12D6-426B-8B83-5E7C1569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E6DE-4B16-4350-A2EA-E9AC601B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AE6BEF-0B47-4DB2-84DA-07B5DE36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997DD-6A6A-423C-B9A4-1202501F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872CE-44DF-4810-9F68-8A012BF1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06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4D514C-CD84-4713-A77B-8C3C2E1E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2ACB0-F67F-4288-96AD-38A55330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83BD5-6118-43A1-8FBA-1549EB34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6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4F36E-08D7-49C8-A3D0-AFBC57D0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BF401-B3CC-4C62-BFB3-1B82EA40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E0F3D-9AC1-4197-AB37-FE8DD1461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8C7D6-3974-4EA4-854D-F20D9490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219BB-5885-461D-B685-1D0C72FA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0635-13F9-44F5-A6AE-18267E2C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6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192D-8F54-498A-8037-8039637E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19672-6A4C-473E-87A9-71374338C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07D66-E708-48F2-A3EF-CA03BA721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4E476-F931-49C2-A307-F9E5FB9F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8EFAC-DD6B-44FD-9E3B-42558581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D3590-8E51-473E-B27D-E0B8BCE3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4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30820-22A9-45C1-9F3F-23925CA6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A0E9F-65F4-45C8-9208-554201251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1EF85-DD54-47D2-9F7D-5477A21D1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72466-0950-4D9B-9D38-E417F370E137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2BC0-32E3-4ED7-85B1-1CFD1D3C7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F2B39-7F2F-482E-B63C-5003CF689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DF865-E976-4FB5-9305-9A7FDCD36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5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25A71F-0303-4AB3-8414-20B6ECB9C828}"/>
              </a:ext>
            </a:extLst>
          </p:cNvPr>
          <p:cNvSpPr/>
          <p:nvPr/>
        </p:nvSpPr>
        <p:spPr>
          <a:xfrm>
            <a:off x="2738965" y="2967335"/>
            <a:ext cx="6714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Eye care at Nightingale</a:t>
            </a:r>
          </a:p>
        </p:txBody>
      </p:sp>
    </p:spTree>
    <p:extLst>
      <p:ext uri="{BB962C8B-B14F-4D97-AF65-F5344CB8AC3E}">
        <p14:creationId xmlns:p14="http://schemas.microsoft.com/office/powerpoint/2010/main" val="412203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FAD9F4-1306-4C55-8633-DDA805ABD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61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42F50-7E8F-4CFC-800E-48566A4AA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68429">
            <a:off x="8025411" y="1005430"/>
            <a:ext cx="2506404" cy="36865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A321D52-DA90-4778-ACDC-E7E4F21CCEEE}"/>
              </a:ext>
            </a:extLst>
          </p:cNvPr>
          <p:cNvSpPr/>
          <p:nvPr/>
        </p:nvSpPr>
        <p:spPr>
          <a:xfrm rot="1051938">
            <a:off x="4250837" y="3852723"/>
            <a:ext cx="1051326" cy="696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CD91DD-03F5-4834-8F1C-F8BBD2B4A7E8}"/>
              </a:ext>
            </a:extLst>
          </p:cNvPr>
          <p:cNvCxnSpPr/>
          <p:nvPr/>
        </p:nvCxnSpPr>
        <p:spPr>
          <a:xfrm flipV="1">
            <a:off x="5276850" y="3333750"/>
            <a:ext cx="2828925" cy="895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11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ye pad">
            <a:hlinkClick r:id="" action="ppaction://media"/>
            <a:extLst>
              <a:ext uri="{FF2B5EF4-FFF2-40B4-BE49-F238E27FC236}">
                <a16:creationId xmlns:a16="http://schemas.microsoft.com/office/drawing/2014/main" id="{D12324FA-DF52-4EC7-A05B-5211DAF13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B95AC-B83C-48E7-BF0B-5D2527816DC4}"/>
              </a:ext>
            </a:extLst>
          </p:cNvPr>
          <p:cNvSpPr/>
          <p:nvPr/>
        </p:nvSpPr>
        <p:spPr>
          <a:xfrm>
            <a:off x="622905" y="379777"/>
            <a:ext cx="289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Problems</a:t>
            </a:r>
          </a:p>
        </p:txBody>
      </p:sp>
      <p:pic>
        <p:nvPicPr>
          <p:cNvPr id="2050" name="Picture 2" descr="Corneal abrasion - Wikipedia">
            <a:extLst>
              <a:ext uri="{FF2B5EF4-FFF2-40B4-BE49-F238E27FC236}">
                <a16:creationId xmlns:a16="http://schemas.microsoft.com/office/drawing/2014/main" id="{A0247642-9A07-4940-82D3-3F264D2F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94" y="2000759"/>
            <a:ext cx="3718228" cy="351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48C66-31DC-4EFE-97DA-87E24CCAEB42}"/>
              </a:ext>
            </a:extLst>
          </p:cNvPr>
          <p:cNvSpPr txBox="1"/>
          <p:nvPr/>
        </p:nvSpPr>
        <p:spPr>
          <a:xfrm>
            <a:off x="220494" y="1900136"/>
            <a:ext cx="369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Corneal abrasion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C916-B771-45B6-8132-C3BBEF2B87C7}"/>
              </a:ext>
            </a:extLst>
          </p:cNvPr>
          <p:cNvSpPr txBox="1"/>
          <p:nvPr/>
        </p:nvSpPr>
        <p:spPr>
          <a:xfrm>
            <a:off x="337226" y="3721305"/>
            <a:ext cx="5317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Irregular corneal surface persistent after closing and opening lids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16B2F-AA34-4F13-8189-62FD8216BB39}"/>
              </a:ext>
            </a:extLst>
          </p:cNvPr>
          <p:cNvSpPr txBox="1"/>
          <p:nvPr/>
        </p:nvSpPr>
        <p:spPr>
          <a:xfrm>
            <a:off x="77821" y="3178715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SIGNS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2BFB-2768-4E56-837A-8BC929EAC824}"/>
              </a:ext>
            </a:extLst>
          </p:cNvPr>
          <p:cNvSpPr txBox="1"/>
          <p:nvPr/>
        </p:nvSpPr>
        <p:spPr>
          <a:xfrm>
            <a:off x="77821" y="4769390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40F5A-5DDC-493C-9C2E-7294CD59C89E}"/>
              </a:ext>
            </a:extLst>
          </p:cNvPr>
          <p:cNvSpPr txBox="1"/>
          <p:nvPr/>
        </p:nvSpPr>
        <p:spPr>
          <a:xfrm>
            <a:off x="337226" y="5311980"/>
            <a:ext cx="53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Topical antibiotics and pad</a:t>
            </a:r>
          </a:p>
        </p:txBody>
      </p:sp>
    </p:spTree>
    <p:extLst>
      <p:ext uri="{BB962C8B-B14F-4D97-AF65-F5344CB8AC3E}">
        <p14:creationId xmlns:p14="http://schemas.microsoft.com/office/powerpoint/2010/main" val="3861111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B95AC-B83C-48E7-BF0B-5D2527816DC4}"/>
              </a:ext>
            </a:extLst>
          </p:cNvPr>
          <p:cNvSpPr/>
          <p:nvPr/>
        </p:nvSpPr>
        <p:spPr>
          <a:xfrm>
            <a:off x="622905" y="379777"/>
            <a:ext cx="289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48C66-31DC-4EFE-97DA-87E24CCAEB42}"/>
              </a:ext>
            </a:extLst>
          </p:cNvPr>
          <p:cNvSpPr txBox="1"/>
          <p:nvPr/>
        </p:nvSpPr>
        <p:spPr>
          <a:xfrm>
            <a:off x="220494" y="1900136"/>
            <a:ext cx="3692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2">
                    <a:lumMod val="75000"/>
                  </a:schemeClr>
                </a:solidFill>
              </a:rPr>
              <a:t>Corneal abrasion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Conjunctivitis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C916-B771-45B6-8132-C3BBEF2B87C7}"/>
              </a:ext>
            </a:extLst>
          </p:cNvPr>
          <p:cNvSpPr txBox="1"/>
          <p:nvPr/>
        </p:nvSpPr>
        <p:spPr>
          <a:xfrm>
            <a:off x="337226" y="3721305"/>
            <a:ext cx="5317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Red eye top and bottom (if just bottom more likely exposure).  Bacterial sticky viral not sticky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16B2F-AA34-4F13-8189-62FD8216BB39}"/>
              </a:ext>
            </a:extLst>
          </p:cNvPr>
          <p:cNvSpPr txBox="1"/>
          <p:nvPr/>
        </p:nvSpPr>
        <p:spPr>
          <a:xfrm>
            <a:off x="77821" y="3178715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SIGNS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2BFB-2768-4E56-837A-8BC929EAC824}"/>
              </a:ext>
            </a:extLst>
          </p:cNvPr>
          <p:cNvSpPr txBox="1"/>
          <p:nvPr/>
        </p:nvSpPr>
        <p:spPr>
          <a:xfrm>
            <a:off x="77821" y="5089892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40F5A-5DDC-493C-9C2E-7294CD59C89E}"/>
              </a:ext>
            </a:extLst>
          </p:cNvPr>
          <p:cNvSpPr txBox="1"/>
          <p:nvPr/>
        </p:nvSpPr>
        <p:spPr>
          <a:xfrm>
            <a:off x="337226" y="5632482"/>
            <a:ext cx="5317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Topical antibiotics and care not to</a:t>
            </a:r>
          </a:p>
          <a:p>
            <a:r>
              <a:rPr lang="en-GB" sz="2800" dirty="0">
                <a:solidFill>
                  <a:schemeClr val="accent1"/>
                </a:solidFill>
              </a:rPr>
              <a:t>transmit to others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8EA932-F9D4-4A33-A1EA-F9A13945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12" y="1031843"/>
            <a:ext cx="5715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FAD0B6-BB65-439F-80F5-9165568028C8}"/>
              </a:ext>
            </a:extLst>
          </p:cNvPr>
          <p:cNvSpPr/>
          <p:nvPr/>
        </p:nvSpPr>
        <p:spPr>
          <a:xfrm>
            <a:off x="5524107" y="5222449"/>
            <a:ext cx="5769204" cy="1635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38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B95AC-B83C-48E7-BF0B-5D2527816DC4}"/>
              </a:ext>
            </a:extLst>
          </p:cNvPr>
          <p:cNvSpPr/>
          <p:nvPr/>
        </p:nvSpPr>
        <p:spPr>
          <a:xfrm>
            <a:off x="622905" y="379777"/>
            <a:ext cx="289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48C66-31DC-4EFE-97DA-87E24CCAEB42}"/>
              </a:ext>
            </a:extLst>
          </p:cNvPr>
          <p:cNvSpPr txBox="1"/>
          <p:nvPr/>
        </p:nvSpPr>
        <p:spPr>
          <a:xfrm>
            <a:off x="220494" y="1900136"/>
            <a:ext cx="36921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2">
                    <a:lumMod val="75000"/>
                  </a:schemeClr>
                </a:solidFill>
              </a:rPr>
              <a:t>Corneal abrasion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2">
                    <a:lumMod val="75000"/>
                  </a:schemeClr>
                </a:solidFill>
              </a:rPr>
              <a:t>Conjunctivitis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Corneal ulcer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C916-B771-45B6-8132-C3BBEF2B87C7}"/>
              </a:ext>
            </a:extLst>
          </p:cNvPr>
          <p:cNvSpPr txBox="1"/>
          <p:nvPr/>
        </p:nvSpPr>
        <p:spPr>
          <a:xfrm>
            <a:off x="337226" y="4291600"/>
            <a:ext cx="5317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Red eye </a:t>
            </a:r>
          </a:p>
          <a:p>
            <a:r>
              <a:rPr lang="en-GB" sz="2800" dirty="0">
                <a:solidFill>
                  <a:srgbClr val="7030A0"/>
                </a:solidFill>
              </a:rPr>
              <a:t>White spot/patch in cornea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16B2F-AA34-4F13-8189-62FD8216BB39}"/>
              </a:ext>
            </a:extLst>
          </p:cNvPr>
          <p:cNvSpPr txBox="1"/>
          <p:nvPr/>
        </p:nvSpPr>
        <p:spPr>
          <a:xfrm>
            <a:off x="77821" y="3749010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SIGNS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2BFB-2768-4E56-837A-8BC929EAC824}"/>
              </a:ext>
            </a:extLst>
          </p:cNvPr>
          <p:cNvSpPr txBox="1"/>
          <p:nvPr/>
        </p:nvSpPr>
        <p:spPr>
          <a:xfrm>
            <a:off x="77821" y="5254845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40F5A-5DDC-493C-9C2E-7294CD59C89E}"/>
              </a:ext>
            </a:extLst>
          </p:cNvPr>
          <p:cNvSpPr txBox="1"/>
          <p:nvPr/>
        </p:nvSpPr>
        <p:spPr>
          <a:xfrm>
            <a:off x="337226" y="5797435"/>
            <a:ext cx="5317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Intensive topical antibiotics and care not to transmit to others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AD0B6-BB65-439F-80F5-9165568028C8}"/>
              </a:ext>
            </a:extLst>
          </p:cNvPr>
          <p:cNvSpPr/>
          <p:nvPr/>
        </p:nvSpPr>
        <p:spPr>
          <a:xfrm>
            <a:off x="5524107" y="5222449"/>
            <a:ext cx="5769204" cy="1635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Image of a corneal ulcer, or open sore on the clear, front window of the eye">
            <a:extLst>
              <a:ext uri="{FF2B5EF4-FFF2-40B4-BE49-F238E27FC236}">
                <a16:creationId xmlns:a16="http://schemas.microsoft.com/office/drawing/2014/main" id="{96E11570-8D45-43AD-B18E-936ECD16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2" y="2111310"/>
            <a:ext cx="5779220" cy="288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88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0BEC72-E71A-4EEA-9707-0E87693063BF}"/>
              </a:ext>
            </a:extLst>
          </p:cNvPr>
          <p:cNvSpPr/>
          <p:nvPr/>
        </p:nvSpPr>
        <p:spPr>
          <a:xfrm>
            <a:off x="4037267" y="2967335"/>
            <a:ext cx="4117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If 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worried ask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845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10B2C-42D4-40F5-823D-CBC91426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00025"/>
            <a:ext cx="12049125" cy="645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53F6A-E40D-4C8D-8B6E-8F90BD18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58" y="2820549"/>
            <a:ext cx="2232731" cy="177861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8F2A950-7C4E-4D0F-8F6A-FED753FC1447}"/>
              </a:ext>
            </a:extLst>
          </p:cNvPr>
          <p:cNvCxnSpPr>
            <a:cxnSpLocks/>
          </p:cNvCxnSpPr>
          <p:nvPr/>
        </p:nvCxnSpPr>
        <p:spPr>
          <a:xfrm flipH="1">
            <a:off x="8238931" y="3183467"/>
            <a:ext cx="1017958" cy="80162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2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5D9B-2B4E-4A1A-9EE3-BBB29265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79" y="0"/>
            <a:ext cx="1083864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724B94-1906-4EAF-B870-C63A62755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09" y="2240902"/>
            <a:ext cx="3143250" cy="21336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6F6128-ADA6-444D-ACBF-958F1E57A295}"/>
              </a:ext>
            </a:extLst>
          </p:cNvPr>
          <p:cNvCxnSpPr/>
          <p:nvPr/>
        </p:nvCxnSpPr>
        <p:spPr>
          <a:xfrm>
            <a:off x="2360645" y="2939143"/>
            <a:ext cx="1306286" cy="933061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8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7B8BE2-11B4-4873-8C26-70CDFE504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84" y="506822"/>
            <a:ext cx="8414852" cy="44932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0132ED-5612-4C6A-92F6-1DAE382F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66" y="3817423"/>
            <a:ext cx="31813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neal trauma">
            <a:hlinkClick r:id="" action="ppaction://media"/>
            <a:extLst>
              <a:ext uri="{FF2B5EF4-FFF2-40B4-BE49-F238E27FC236}">
                <a16:creationId xmlns:a16="http://schemas.microsoft.com/office/drawing/2014/main" id="{1394A736-C9BE-401B-8F24-2E8CF9489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2" y="0"/>
            <a:ext cx="11987462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bricant">
            <a:hlinkClick r:id="" action="ppaction://media"/>
            <a:extLst>
              <a:ext uri="{FF2B5EF4-FFF2-40B4-BE49-F238E27FC236}">
                <a16:creationId xmlns:a16="http://schemas.microsoft.com/office/drawing/2014/main" id="{DCACD063-D9AD-4A4F-8EE8-EF02DFE56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AD88FC2-5D83-4D37-AA99-0B4DD3538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99844"/>
              </p:ext>
            </p:extLst>
          </p:nvPr>
        </p:nvGraphicFramePr>
        <p:xfrm>
          <a:off x="4676775" y="1703388"/>
          <a:ext cx="283845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2838600" imgH="3448080" progId="AcroExch.Document.DC">
                  <p:embed/>
                </p:oleObj>
              </mc:Choice>
              <mc:Fallback>
                <p:oleObj name="Acrobat Document" r:id="rId3" imgW="2838600" imgH="3448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6775" y="1703388"/>
                        <a:ext cx="2838450" cy="344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55771A-FCBB-4FC7-8BAA-9567A355B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05" y="0"/>
            <a:ext cx="56424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F0F9C-7F2E-445B-9091-2AD1CAE47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300" y="0"/>
            <a:ext cx="4675909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31324E-7329-41D8-8D74-FD3B06D1CB01}"/>
              </a:ext>
            </a:extLst>
          </p:cNvPr>
          <p:cNvCxnSpPr/>
          <p:nvPr/>
        </p:nvCxnSpPr>
        <p:spPr>
          <a:xfrm>
            <a:off x="7441035" y="2499919"/>
            <a:ext cx="2835479" cy="223986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6B3A77-CBDA-4FDC-9C6C-325359E93C89}"/>
              </a:ext>
            </a:extLst>
          </p:cNvPr>
          <p:cNvCxnSpPr>
            <a:cxnSpLocks/>
          </p:cNvCxnSpPr>
          <p:nvPr/>
        </p:nvCxnSpPr>
        <p:spPr>
          <a:xfrm flipH="1">
            <a:off x="7441035" y="2499919"/>
            <a:ext cx="2705782" cy="2137395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1F4587-3A65-40AD-B3FA-3F8B051A64E3}"/>
              </a:ext>
            </a:extLst>
          </p:cNvPr>
          <p:cNvCxnSpPr>
            <a:cxnSpLocks/>
          </p:cNvCxnSpPr>
          <p:nvPr/>
        </p:nvCxnSpPr>
        <p:spPr>
          <a:xfrm flipH="1">
            <a:off x="2174094" y="2055159"/>
            <a:ext cx="2705782" cy="2137395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92546B-F15B-4FA0-9B0C-5DB0236A0165}"/>
              </a:ext>
            </a:extLst>
          </p:cNvPr>
          <p:cNvCxnSpPr>
            <a:cxnSpLocks/>
          </p:cNvCxnSpPr>
          <p:nvPr/>
        </p:nvCxnSpPr>
        <p:spPr>
          <a:xfrm>
            <a:off x="1786217" y="3685592"/>
            <a:ext cx="453066" cy="50696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5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wooden, white&#10;&#10;Description automatically generated">
            <a:extLst>
              <a:ext uri="{FF2B5EF4-FFF2-40B4-BE49-F238E27FC236}">
                <a16:creationId xmlns:a16="http://schemas.microsoft.com/office/drawing/2014/main" id="{E54321CE-CF1E-4DED-8E95-FCF7D6065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1477" y="-91406"/>
            <a:ext cx="7942179" cy="59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4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yeGard">
            <a:hlinkClick r:id="" action="ppaction://media"/>
            <a:extLst>
              <a:ext uri="{FF2B5EF4-FFF2-40B4-BE49-F238E27FC236}">
                <a16:creationId xmlns:a16="http://schemas.microsoft.com/office/drawing/2014/main" id="{0E3EA90C-1951-4A07-A3E7-56F741E7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Widescreen</PresentationFormat>
  <Paragraphs>25</Paragraphs>
  <Slides>15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Murdoch</dc:creator>
  <cp:lastModifiedBy>Ian Murdoch</cp:lastModifiedBy>
  <cp:revision>23</cp:revision>
  <dcterms:created xsi:type="dcterms:W3CDTF">2020-04-21T07:53:07Z</dcterms:created>
  <dcterms:modified xsi:type="dcterms:W3CDTF">2020-04-25T13:21:21Z</dcterms:modified>
</cp:coreProperties>
</file>